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4"/>
  </p:sldMasterIdLst>
  <p:notesMasterIdLst>
    <p:notesMasterId r:id="rId13"/>
  </p:notesMasterIdLst>
  <p:sldIdLst>
    <p:sldId id="256" r:id="rId5"/>
    <p:sldId id="275" r:id="rId6"/>
    <p:sldId id="273" r:id="rId7"/>
    <p:sldId id="272" r:id="rId8"/>
    <p:sldId id="279" r:id="rId9"/>
    <p:sldId id="271" r:id="rId10"/>
    <p:sldId id="277" r:id="rId11"/>
    <p:sldId id="278" r:id="rId12"/>
  </p:sldIdLst>
  <p:sldSz cx="9144000" cy="6858000" type="screen4x3"/>
  <p:notesSz cx="7315200" cy="96012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6798"/>
    <a:srgbClr val="FFC8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852" autoAdjust="0"/>
    <p:restoredTop sz="96327"/>
  </p:normalViewPr>
  <p:slideViewPr>
    <p:cSldViewPr>
      <p:cViewPr varScale="1">
        <p:scale>
          <a:sx n="113" d="100"/>
          <a:sy n="113" d="100"/>
        </p:scale>
        <p:origin x="1891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Ewals" userId="15eb2f29-dd76-4254-b0e5-9ef60d36b737" providerId="ADAL" clId="{E2D6AB7D-0733-4493-8E59-B42EBBD6B81C}"/>
    <pc:docChg chg="delSld">
      <pc:chgData name="Chris Ewals" userId="15eb2f29-dd76-4254-b0e5-9ef60d36b737" providerId="ADAL" clId="{E2D6AB7D-0733-4493-8E59-B42EBBD6B81C}" dt="2023-11-02T20:07:53.912" v="9" actId="47"/>
      <pc:docMkLst>
        <pc:docMk/>
      </pc:docMkLst>
      <pc:sldChg chg="del">
        <pc:chgData name="Chris Ewals" userId="15eb2f29-dd76-4254-b0e5-9ef60d36b737" providerId="ADAL" clId="{E2D6AB7D-0733-4493-8E59-B42EBBD6B81C}" dt="2023-11-02T20:07:47.906" v="1" actId="47"/>
        <pc:sldMkLst>
          <pc:docMk/>
          <pc:sldMk cId="0" sldId="257"/>
        </pc:sldMkLst>
      </pc:sldChg>
      <pc:sldChg chg="del">
        <pc:chgData name="Chris Ewals" userId="15eb2f29-dd76-4254-b0e5-9ef60d36b737" providerId="ADAL" clId="{E2D6AB7D-0733-4493-8E59-B42EBBD6B81C}" dt="2023-11-02T20:07:48.491" v="2" actId="47"/>
        <pc:sldMkLst>
          <pc:docMk/>
          <pc:sldMk cId="0" sldId="258"/>
        </pc:sldMkLst>
      </pc:sldChg>
      <pc:sldChg chg="del">
        <pc:chgData name="Chris Ewals" userId="15eb2f29-dd76-4254-b0e5-9ef60d36b737" providerId="ADAL" clId="{E2D6AB7D-0733-4493-8E59-B42EBBD6B81C}" dt="2023-11-02T20:07:49.105" v="3" actId="47"/>
        <pc:sldMkLst>
          <pc:docMk/>
          <pc:sldMk cId="0" sldId="259"/>
        </pc:sldMkLst>
      </pc:sldChg>
      <pc:sldChg chg="del">
        <pc:chgData name="Chris Ewals" userId="15eb2f29-dd76-4254-b0e5-9ef60d36b737" providerId="ADAL" clId="{E2D6AB7D-0733-4493-8E59-B42EBBD6B81C}" dt="2023-11-02T20:07:49.670" v="4" actId="47"/>
        <pc:sldMkLst>
          <pc:docMk/>
          <pc:sldMk cId="0" sldId="260"/>
        </pc:sldMkLst>
      </pc:sldChg>
      <pc:sldChg chg="del">
        <pc:chgData name="Chris Ewals" userId="15eb2f29-dd76-4254-b0e5-9ef60d36b737" providerId="ADAL" clId="{E2D6AB7D-0733-4493-8E59-B42EBBD6B81C}" dt="2023-11-02T20:07:50.622" v="5" actId="47"/>
        <pc:sldMkLst>
          <pc:docMk/>
          <pc:sldMk cId="0" sldId="261"/>
        </pc:sldMkLst>
      </pc:sldChg>
      <pc:sldChg chg="del">
        <pc:chgData name="Chris Ewals" userId="15eb2f29-dd76-4254-b0e5-9ef60d36b737" providerId="ADAL" clId="{E2D6AB7D-0733-4493-8E59-B42EBBD6B81C}" dt="2023-11-02T20:07:51.223" v="6" actId="47"/>
        <pc:sldMkLst>
          <pc:docMk/>
          <pc:sldMk cId="0" sldId="262"/>
        </pc:sldMkLst>
      </pc:sldChg>
      <pc:sldChg chg="del">
        <pc:chgData name="Chris Ewals" userId="15eb2f29-dd76-4254-b0e5-9ef60d36b737" providerId="ADAL" clId="{E2D6AB7D-0733-4493-8E59-B42EBBD6B81C}" dt="2023-11-02T20:07:51.785" v="7" actId="47"/>
        <pc:sldMkLst>
          <pc:docMk/>
          <pc:sldMk cId="0" sldId="263"/>
        </pc:sldMkLst>
      </pc:sldChg>
      <pc:sldChg chg="del">
        <pc:chgData name="Chris Ewals" userId="15eb2f29-dd76-4254-b0e5-9ef60d36b737" providerId="ADAL" clId="{E2D6AB7D-0733-4493-8E59-B42EBBD6B81C}" dt="2023-11-02T20:07:52.776" v="8" actId="47"/>
        <pc:sldMkLst>
          <pc:docMk/>
          <pc:sldMk cId="0" sldId="264"/>
        </pc:sldMkLst>
      </pc:sldChg>
      <pc:sldChg chg="del">
        <pc:chgData name="Chris Ewals" userId="15eb2f29-dd76-4254-b0e5-9ef60d36b737" providerId="ADAL" clId="{E2D6AB7D-0733-4493-8E59-B42EBBD6B81C}" dt="2023-11-02T20:07:53.912" v="9" actId="47"/>
        <pc:sldMkLst>
          <pc:docMk/>
          <pc:sldMk cId="0" sldId="265"/>
        </pc:sldMkLst>
      </pc:sldChg>
      <pc:sldChg chg="del">
        <pc:chgData name="Chris Ewals" userId="15eb2f29-dd76-4254-b0e5-9ef60d36b737" providerId="ADAL" clId="{E2D6AB7D-0733-4493-8E59-B42EBBD6B81C}" dt="2023-11-02T20:07:46.732" v="0" actId="47"/>
        <pc:sldMkLst>
          <pc:docMk/>
          <pc:sldMk cId="0" sldId="280"/>
        </pc:sldMkLst>
      </pc:sldChg>
      <pc:sldMasterChg chg="delSldLayout">
        <pc:chgData name="Chris Ewals" userId="15eb2f29-dd76-4254-b0e5-9ef60d36b737" providerId="ADAL" clId="{E2D6AB7D-0733-4493-8E59-B42EBBD6B81C}" dt="2023-11-02T20:07:53.912" v="9" actId="47"/>
        <pc:sldMasterMkLst>
          <pc:docMk/>
          <pc:sldMasterMk cId="1771789155" sldId="2147483650"/>
        </pc:sldMasterMkLst>
        <pc:sldLayoutChg chg="del">
          <pc:chgData name="Chris Ewals" userId="15eb2f29-dd76-4254-b0e5-9ef60d36b737" providerId="ADAL" clId="{E2D6AB7D-0733-4493-8E59-B42EBBD6B81C}" dt="2023-11-02T20:07:53.912" v="9" actId="47"/>
          <pc:sldLayoutMkLst>
            <pc:docMk/>
            <pc:sldMasterMk cId="1771789155" sldId="2147483650"/>
            <pc:sldLayoutMk cId="703899110" sldId="214748366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aa-E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BFD0DA-4655-435C-941E-858D3C7EE11E}" type="datetimeFigureOut">
              <a:rPr lang="aa-ET" smtClean="0"/>
              <a:t>03/11/2024</a:t>
            </a:fld>
            <a:endParaRPr lang="aa-E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a-E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a-E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aa-E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36F85B-2D95-44F5-9055-FABD142046A6}" type="slidenum">
              <a:rPr lang="aa-ET" smtClean="0"/>
              <a:t>‹nr.›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14585719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FF322-FB67-4614-923B-9B5F90D1BE85}" type="datetimeFigureOut">
              <a:rPr lang="en-US" smtClean="0"/>
              <a:t>11/3/2024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BF45A-8BA1-46CC-975F-2B757CC7456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122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FF322-FB67-4614-923B-9B5F90D1BE85}" type="datetimeFigureOut">
              <a:rPr lang="en-US" smtClean="0"/>
              <a:t>11/3/2024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BF45A-8BA1-46CC-975F-2B757CC7456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504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FF322-FB67-4614-923B-9B5F90D1BE85}" type="datetimeFigureOut">
              <a:rPr lang="en-US" smtClean="0"/>
              <a:t>11/3/2024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BF45A-8BA1-46CC-975F-2B757CC7456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522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FF322-FB67-4614-923B-9B5F90D1BE85}" type="datetimeFigureOut">
              <a:rPr lang="en-US" smtClean="0"/>
              <a:t>11/3/2024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BF45A-8BA1-46CC-975F-2B757CC7456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8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FF322-FB67-4614-923B-9B5F90D1BE85}" type="datetimeFigureOut">
              <a:rPr lang="en-US" smtClean="0"/>
              <a:t>11/3/2024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BF45A-8BA1-46CC-975F-2B757CC7456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51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FF322-FB67-4614-923B-9B5F90D1BE85}" type="datetimeFigureOut">
              <a:rPr lang="en-US" smtClean="0"/>
              <a:t>11/3/2024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BF45A-8BA1-46CC-975F-2B757CC7456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687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FF322-FB67-4614-923B-9B5F90D1BE85}" type="datetimeFigureOut">
              <a:rPr lang="en-US" smtClean="0"/>
              <a:t>11/3/2024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BF45A-8BA1-46CC-975F-2B757CC7456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412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FF322-FB67-4614-923B-9B5F90D1BE85}" type="datetimeFigureOut">
              <a:rPr lang="en-US" smtClean="0"/>
              <a:t>11/3/2024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BF45A-8BA1-46CC-975F-2B757CC7456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520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FF322-FB67-4614-923B-9B5F90D1BE85}" type="datetimeFigureOut">
              <a:rPr lang="en-US" smtClean="0"/>
              <a:t>11/3/2024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BF45A-8BA1-46CC-975F-2B757CC7456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718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sche 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FF322-FB67-4614-923B-9B5F90D1BE85}" type="datetimeFigureOut">
              <a:rPr lang="en-US" smtClean="0"/>
              <a:t>11/3/2024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BF45A-8BA1-46CC-975F-2B757CC7456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776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 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FF322-FB67-4614-923B-9B5F90D1BE85}" type="datetimeFigureOut">
              <a:rPr lang="en-US" smtClean="0"/>
              <a:t>11/3/2024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BF45A-8BA1-46CC-975F-2B757CC7456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6103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eraat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FF322-FB67-4614-923B-9B5F90D1BE85}" type="datetimeFigureOut">
              <a:rPr lang="en-US" smtClean="0"/>
              <a:t>11/3/2024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BF45A-8BA1-46CC-975F-2B757CC74560}" type="slidenum">
              <a:rPr lang="en-US" smtClean="0"/>
              <a:t>‹nr.›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59739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FF322-FB67-4614-923B-9B5F90D1BE85}" type="datetimeFigureOut">
              <a:rPr lang="en-US" smtClean="0"/>
              <a:t>11/3/2024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BF45A-8BA1-46CC-975F-2B757CC7456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905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fferte 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nl-NL"/>
              <a:t>Klik om de modelstijlen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FF322-FB67-4614-923B-9B5F90D1BE85}" type="datetimeFigureOut">
              <a:rPr lang="en-US" smtClean="0"/>
              <a:t>11/3/2024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BF45A-8BA1-46CC-975F-2B757CC74560}" type="slidenum">
              <a:rPr lang="en-US" smtClean="0"/>
              <a:t>‹nr.›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08527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Waar of onwa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nl-NL"/>
              <a:t>Klik om de modelstijlen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FF322-FB67-4614-923B-9B5F90D1BE85}" type="datetimeFigureOut">
              <a:rPr lang="en-US" smtClean="0"/>
              <a:t>11/3/2024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BF45A-8BA1-46CC-975F-2B757CC7456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4770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FF322-FB67-4614-923B-9B5F90D1BE85}" type="datetimeFigureOut">
              <a:rPr lang="en-US" smtClean="0"/>
              <a:t>11/3/2024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BF45A-8BA1-46CC-975F-2B757CC7456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9473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FF322-FB67-4614-923B-9B5F90D1BE85}" type="datetimeFigureOut">
              <a:rPr lang="en-US" smtClean="0"/>
              <a:t>11/3/2024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BF45A-8BA1-46CC-975F-2B757CC7456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4629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3952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6000">
              <a:schemeClr val="tx1"/>
            </a:gs>
            <a:gs pos="13000">
              <a:schemeClr val="tx1"/>
            </a:gs>
            <a:gs pos="89000">
              <a:srgbClr val="FFFFFF"/>
            </a:gs>
            <a:gs pos="93000">
              <a:srgbClr val="306798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057FF322-FB67-4614-923B-9B5F90D1BE85}" type="datetimeFigureOut">
              <a:rPr lang="en-US" smtClean="0"/>
              <a:t>11/3/2024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67BF45A-8BA1-46CC-975F-2B757CC7456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78915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  <p:sldLayoutId id="2147483668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59632" y="1449406"/>
            <a:ext cx="6768751" cy="37856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nl-NL" sz="4000" b="1" dirty="0">
                <a:solidFill>
                  <a:schemeClr val="bg1">
                    <a:lumMod val="85000"/>
                    <a:lumOff val="15000"/>
                  </a:schemeClr>
                </a:solidFill>
              </a:rPr>
              <a:t>ALV </a:t>
            </a:r>
            <a:br>
              <a:rPr lang="nl-NL" sz="4000" b="1" dirty="0">
                <a:solidFill>
                  <a:schemeClr val="bg1">
                    <a:lumMod val="85000"/>
                    <a:lumOff val="15000"/>
                  </a:schemeClr>
                </a:solidFill>
              </a:rPr>
            </a:br>
            <a:r>
              <a:rPr lang="nl-NL" sz="4000" b="1" dirty="0">
                <a:solidFill>
                  <a:schemeClr val="bg1">
                    <a:lumMod val="85000"/>
                    <a:lumOff val="15000"/>
                  </a:schemeClr>
                </a:solidFill>
              </a:rPr>
              <a:t>Ouderraad</a:t>
            </a:r>
            <a:br>
              <a:rPr lang="nl-NL" sz="4000" b="1" dirty="0">
                <a:solidFill>
                  <a:schemeClr val="bg1">
                    <a:lumMod val="85000"/>
                    <a:lumOff val="15000"/>
                  </a:schemeClr>
                </a:solidFill>
              </a:rPr>
            </a:br>
            <a:r>
              <a:rPr lang="nl-NL" sz="4000" b="1" dirty="0">
                <a:solidFill>
                  <a:schemeClr val="bg1">
                    <a:lumMod val="85000"/>
                    <a:lumOff val="15000"/>
                  </a:schemeClr>
                </a:solidFill>
              </a:rPr>
              <a:t>De Springschans</a:t>
            </a:r>
          </a:p>
          <a:p>
            <a:pPr algn="ctr"/>
            <a:r>
              <a:rPr lang="nl-NL" sz="4000" b="1" dirty="0">
                <a:solidFill>
                  <a:schemeClr val="bg1">
                    <a:lumMod val="85000"/>
                    <a:lumOff val="15000"/>
                  </a:schemeClr>
                </a:solidFill>
              </a:rPr>
              <a:t>Uithoorn</a:t>
            </a:r>
            <a:r>
              <a:rPr lang="nl-NL" sz="4000" b="1" u="sng" dirty="0">
                <a:solidFill>
                  <a:schemeClr val="bg1">
                    <a:lumMod val="85000"/>
                    <a:lumOff val="15000"/>
                  </a:schemeClr>
                </a:solidFill>
              </a:rPr>
              <a:t/>
            </a:r>
            <a:br>
              <a:rPr lang="nl-NL" sz="4000" b="1" u="sng" dirty="0">
                <a:solidFill>
                  <a:schemeClr val="bg1">
                    <a:lumMod val="85000"/>
                    <a:lumOff val="15000"/>
                  </a:schemeClr>
                </a:solidFill>
              </a:rPr>
            </a:br>
            <a:r>
              <a:rPr lang="nl-NL" sz="4000" b="1" u="sng" dirty="0">
                <a:solidFill>
                  <a:schemeClr val="bg1">
                    <a:lumMod val="85000"/>
                    <a:lumOff val="15000"/>
                  </a:schemeClr>
                </a:solidFill>
              </a:rPr>
              <a:t>Schooljaar </a:t>
            </a:r>
            <a:r>
              <a:rPr lang="nl-NL" sz="4000" b="1" u="sng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2023-2024</a:t>
            </a:r>
            <a:endParaRPr lang="nl-NL" sz="4000" b="1" u="sng" dirty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pPr algn="ctr"/>
            <a:endParaRPr lang="nl-NL" sz="4000" u="sng" dirty="0">
              <a:solidFill>
                <a:schemeClr val="bg1"/>
              </a:solidFill>
              <a:cs typeface="Calibri"/>
            </a:endParaRPr>
          </a:p>
        </p:txBody>
      </p:sp>
      <p:sp>
        <p:nvSpPr>
          <p:cNvPr id="8" name="Afgeronde rechthoek 7"/>
          <p:cNvSpPr/>
          <p:nvPr/>
        </p:nvSpPr>
        <p:spPr>
          <a:xfrm>
            <a:off x="6156176" y="188640"/>
            <a:ext cx="2736304" cy="681229"/>
          </a:xfrm>
          <a:prstGeom prst="roundRect">
            <a:avLst/>
          </a:prstGeom>
          <a:solidFill>
            <a:srgbClr val="FFC8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rgbClr val="306798"/>
                </a:solidFill>
              </a:rPr>
              <a:t>         Ouderraad</a:t>
            </a: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283839"/>
            <a:ext cx="720080" cy="4908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fgeronde rechthoek 6"/>
          <p:cNvSpPr/>
          <p:nvPr/>
        </p:nvSpPr>
        <p:spPr>
          <a:xfrm>
            <a:off x="6156176" y="188640"/>
            <a:ext cx="2736304" cy="681229"/>
          </a:xfrm>
          <a:prstGeom prst="roundRect">
            <a:avLst/>
          </a:prstGeom>
          <a:solidFill>
            <a:srgbClr val="FFC8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rgbClr val="306798"/>
                </a:solidFill>
              </a:rPr>
              <a:t>         Ouderraad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283839"/>
            <a:ext cx="720080" cy="490830"/>
          </a:xfrm>
          <a:prstGeom prst="rect">
            <a:avLst/>
          </a:prstGeom>
        </p:spPr>
      </p:pic>
      <p:sp>
        <p:nvSpPr>
          <p:cNvPr id="5" name="TextBox 2"/>
          <p:cNvSpPr txBox="1"/>
          <p:nvPr/>
        </p:nvSpPr>
        <p:spPr>
          <a:xfrm>
            <a:off x="395536" y="529254"/>
            <a:ext cx="8496944" cy="440120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sz="4000" b="1" dirty="0">
                <a:solidFill>
                  <a:schemeClr val="bg1">
                    <a:lumMod val="85000"/>
                    <a:lumOff val="15000"/>
                  </a:schemeClr>
                </a:solidFill>
              </a:rPr>
              <a:t>Agenda:</a:t>
            </a:r>
            <a:br>
              <a:rPr lang="nl-NL" sz="4000" b="1" dirty="0">
                <a:solidFill>
                  <a:schemeClr val="bg1">
                    <a:lumMod val="85000"/>
                    <a:lumOff val="15000"/>
                  </a:schemeClr>
                </a:solidFill>
              </a:rPr>
            </a:br>
            <a:endParaRPr lang="nl-NL" sz="4000" b="1" dirty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pPr marL="742950" indent="-742950">
              <a:buFont typeface="+mj-lt"/>
              <a:buAutoNum type="arabicPeriod"/>
            </a:pPr>
            <a:r>
              <a:rPr lang="nl-NL" sz="32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Jaarverslag </a:t>
            </a:r>
            <a:r>
              <a:rPr lang="nl-NL" sz="32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2023/2024</a:t>
            </a:r>
            <a:endParaRPr lang="nl-NL" sz="3200" dirty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pPr marL="742950" indent="-742950">
              <a:buFont typeface="+mj-lt"/>
              <a:buAutoNum type="arabicPeriod"/>
            </a:pPr>
            <a:r>
              <a:rPr lang="nl-NL" sz="32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Financieel overzicht </a:t>
            </a:r>
            <a:r>
              <a:rPr lang="nl-NL" sz="32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2023/2024</a:t>
            </a:r>
            <a:endParaRPr lang="nl-NL" sz="3200" dirty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pPr marL="742950" indent="-742950">
              <a:buFont typeface="+mj-lt"/>
              <a:buAutoNum type="arabicPeriod"/>
            </a:pPr>
            <a:r>
              <a:rPr lang="nl-NL" sz="32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Kascontrole &amp; decharge</a:t>
            </a:r>
          </a:p>
          <a:p>
            <a:pPr marL="742950" indent="-742950">
              <a:buFont typeface="+mj-lt"/>
              <a:buAutoNum type="arabicPeriod"/>
            </a:pPr>
            <a:r>
              <a:rPr lang="nl-NL" sz="32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Begroting schooljaar </a:t>
            </a:r>
            <a:r>
              <a:rPr lang="nl-NL" sz="32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2024/2025</a:t>
            </a:r>
            <a:endParaRPr lang="nl-NL" sz="3200" dirty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pPr marL="742950" indent="-742950">
              <a:buFont typeface="+mj-lt"/>
              <a:buAutoNum type="arabicPeriod"/>
            </a:pPr>
            <a:r>
              <a:rPr lang="nl-NL" sz="32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Vaststelling ouderbijdrage </a:t>
            </a:r>
            <a:r>
              <a:rPr lang="nl-NL" sz="32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2024/2025 </a:t>
            </a:r>
            <a:endParaRPr lang="nl-NL" sz="3200" dirty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pPr algn="ctr"/>
            <a:endParaRPr lang="nl-NL" sz="4000" u="sng" dirty="0">
              <a:solidFill>
                <a:schemeClr val="bg1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13983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fgeronde rechthoek 6"/>
          <p:cNvSpPr/>
          <p:nvPr/>
        </p:nvSpPr>
        <p:spPr>
          <a:xfrm>
            <a:off x="6156176" y="188640"/>
            <a:ext cx="2736304" cy="681229"/>
          </a:xfrm>
          <a:prstGeom prst="roundRect">
            <a:avLst/>
          </a:prstGeom>
          <a:solidFill>
            <a:srgbClr val="FFC8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rgbClr val="306798"/>
                </a:solidFill>
              </a:rPr>
              <a:t>         Ouderraad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5536" y="1556792"/>
            <a:ext cx="8496944" cy="31700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sz="4000" b="1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Jaarverslag 23/24:</a:t>
            </a:r>
            <a:endParaRPr lang="nl-NL" sz="4000" b="1" dirty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nl-NL" sz="1600" b="1" dirty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1600" dirty="0" smtClean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Meer ouderbijdrage ontvangen dan gebudgetteerd.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1600" dirty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Gebruik van financiële reserves zoals gepland.</a:t>
            </a:r>
          </a:p>
          <a:p>
            <a:endParaRPr lang="nl-NL" sz="1600" dirty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Stijging </a:t>
            </a:r>
            <a:r>
              <a:rPr lang="nl-NL" sz="16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in </a:t>
            </a:r>
            <a:r>
              <a:rPr lang="nl-NL" sz="16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kosten nog steeds merkbaar </a:t>
            </a:r>
            <a:r>
              <a:rPr lang="nl-NL" sz="16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bij inkoop voor activiteiten.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1600" dirty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Alle activiteiten </a:t>
            </a:r>
            <a:r>
              <a:rPr lang="nl-NL" sz="16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wel uitgevoerd </a:t>
            </a:r>
            <a:r>
              <a:rPr lang="nl-NL" sz="16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zoals gepland.</a:t>
            </a:r>
          </a:p>
          <a:p>
            <a:endParaRPr lang="nl-NL" sz="1600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283839"/>
            <a:ext cx="720080" cy="490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523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fgeronde rechthoek 6"/>
          <p:cNvSpPr/>
          <p:nvPr/>
        </p:nvSpPr>
        <p:spPr>
          <a:xfrm>
            <a:off x="6156176" y="188640"/>
            <a:ext cx="2736304" cy="681229"/>
          </a:xfrm>
          <a:prstGeom prst="roundRect">
            <a:avLst/>
          </a:prstGeom>
          <a:solidFill>
            <a:srgbClr val="FFC8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rgbClr val="306798"/>
                </a:solidFill>
              </a:rPr>
              <a:t>         Ouderraad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5536" y="476672"/>
            <a:ext cx="8496944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sz="4000" b="1" dirty="0">
                <a:solidFill>
                  <a:schemeClr val="bg1">
                    <a:lumMod val="85000"/>
                    <a:lumOff val="15000"/>
                  </a:schemeClr>
                </a:solidFill>
              </a:rPr>
              <a:t>Financieel overzicht: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283839"/>
            <a:ext cx="720080" cy="490830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1700808"/>
            <a:ext cx="7590453" cy="3828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4071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fgeronde rechthoek 6"/>
          <p:cNvSpPr/>
          <p:nvPr/>
        </p:nvSpPr>
        <p:spPr>
          <a:xfrm>
            <a:off x="6156176" y="188640"/>
            <a:ext cx="2736304" cy="681229"/>
          </a:xfrm>
          <a:prstGeom prst="roundRect">
            <a:avLst/>
          </a:prstGeom>
          <a:solidFill>
            <a:srgbClr val="FFC8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rgbClr val="306798"/>
                </a:solidFill>
              </a:rPr>
              <a:t>         Ouderraad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5536" y="476672"/>
            <a:ext cx="8496944" cy="280076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sz="4000" b="1" dirty="0">
                <a:solidFill>
                  <a:schemeClr val="bg1">
                    <a:lumMod val="85000"/>
                    <a:lumOff val="15000"/>
                  </a:schemeClr>
                </a:solidFill>
              </a:rPr>
              <a:t>Balans: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nl-NL" sz="1600" b="1" dirty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r>
              <a:rPr lang="nl-NL" sz="4000" b="1" dirty="0">
                <a:solidFill>
                  <a:schemeClr val="bg1">
                    <a:lumMod val="85000"/>
                    <a:lumOff val="15000"/>
                  </a:schemeClr>
                </a:solidFill>
              </a:rPr>
              <a:t/>
            </a:r>
            <a:br>
              <a:rPr lang="nl-NL" sz="4000" b="1" dirty="0">
                <a:solidFill>
                  <a:schemeClr val="bg1">
                    <a:lumMod val="85000"/>
                    <a:lumOff val="15000"/>
                  </a:schemeClr>
                </a:solidFill>
              </a:rPr>
            </a:br>
            <a:endParaRPr lang="nl-NL" sz="4000" b="1" dirty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pPr algn="ctr"/>
            <a:endParaRPr lang="nl-NL" sz="4000" u="sng" dirty="0">
              <a:solidFill>
                <a:schemeClr val="bg1"/>
              </a:solidFill>
              <a:cs typeface="Calibri"/>
            </a:endParaRP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283839"/>
            <a:ext cx="720080" cy="490830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1627" y="1253637"/>
            <a:ext cx="5972701" cy="4623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1519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fgeronde rechthoek 6"/>
          <p:cNvSpPr/>
          <p:nvPr/>
        </p:nvSpPr>
        <p:spPr>
          <a:xfrm>
            <a:off x="6156176" y="188640"/>
            <a:ext cx="2736304" cy="681229"/>
          </a:xfrm>
          <a:prstGeom prst="roundRect">
            <a:avLst/>
          </a:prstGeom>
          <a:solidFill>
            <a:srgbClr val="FFC8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rgbClr val="306798"/>
                </a:solidFill>
              </a:rPr>
              <a:t>         Ouderraad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5536" y="476672"/>
            <a:ext cx="8496944" cy="37856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sz="4000" b="1" dirty="0">
                <a:solidFill>
                  <a:schemeClr val="bg1">
                    <a:lumMod val="85000"/>
                    <a:lumOff val="15000"/>
                  </a:schemeClr>
                </a:solidFill>
              </a:rPr>
              <a:t>Kascontrole </a:t>
            </a:r>
            <a:br>
              <a:rPr lang="nl-NL" sz="4000" b="1" dirty="0">
                <a:solidFill>
                  <a:schemeClr val="bg1">
                    <a:lumMod val="85000"/>
                    <a:lumOff val="15000"/>
                  </a:schemeClr>
                </a:solidFill>
              </a:rPr>
            </a:br>
            <a:r>
              <a:rPr lang="nl-NL" sz="4000" b="1" dirty="0">
                <a:solidFill>
                  <a:schemeClr val="bg1">
                    <a:lumMod val="85000"/>
                    <a:lumOff val="15000"/>
                  </a:schemeClr>
                </a:solidFill>
              </a:rPr>
              <a:t>&amp; Decharge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nl-NL" sz="1600" b="1" dirty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endParaRPr lang="nl-NL" sz="1600" dirty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endParaRPr lang="nl-NL" sz="1600" dirty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Kascontrole is uitgevoerd </a:t>
            </a:r>
            <a:r>
              <a:rPr lang="nl-NL" sz="16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door </a:t>
            </a:r>
            <a:r>
              <a:rPr lang="nl-NL" sz="16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Dhr</a:t>
            </a:r>
            <a:r>
              <a:rPr lang="nl-NL" sz="16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. T. </a:t>
            </a:r>
            <a:r>
              <a:rPr lang="nl-NL" sz="1600" dirty="0" err="1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Uittenboogaard</a:t>
            </a:r>
            <a:r>
              <a:rPr lang="nl-NL" sz="16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 en </a:t>
            </a:r>
            <a:r>
              <a:rPr lang="nl-NL" sz="16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Dhr. M. Rutgers.</a:t>
            </a:r>
            <a:endParaRPr lang="nl-NL" sz="1600" dirty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1600" dirty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Geen onregelmatigheden geconstateerd.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1600" dirty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Financieel verslag goedgekeurd.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1600" dirty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Kascommissie adviseert om bestuur te dechargeren voor schooljaar </a:t>
            </a:r>
            <a:r>
              <a:rPr lang="nl-NL" sz="16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2023/2024</a:t>
            </a:r>
            <a:endParaRPr lang="nl-NL" sz="1600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283839"/>
            <a:ext cx="720080" cy="490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164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fgeronde rechthoek 6"/>
          <p:cNvSpPr/>
          <p:nvPr/>
        </p:nvSpPr>
        <p:spPr>
          <a:xfrm>
            <a:off x="6156176" y="188640"/>
            <a:ext cx="2736304" cy="681229"/>
          </a:xfrm>
          <a:prstGeom prst="roundRect">
            <a:avLst/>
          </a:prstGeom>
          <a:solidFill>
            <a:srgbClr val="FFC8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rgbClr val="306798"/>
                </a:solidFill>
              </a:rPr>
              <a:t>         Ouderraad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5536" y="476672"/>
            <a:ext cx="8496944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sz="4000" b="1" dirty="0">
                <a:solidFill>
                  <a:schemeClr val="bg1">
                    <a:lumMod val="85000"/>
                    <a:lumOff val="15000"/>
                  </a:schemeClr>
                </a:solidFill>
              </a:rPr>
              <a:t>Begroting </a:t>
            </a:r>
            <a:r>
              <a:rPr lang="nl-NL" sz="4000" b="1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2024/2025</a:t>
            </a:r>
            <a:endParaRPr lang="nl-NL" sz="4000" b="1" dirty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nl-NL" sz="1600" b="1" dirty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Budget gebaseerd op </a:t>
            </a:r>
            <a:r>
              <a:rPr lang="nl-NL" sz="16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80</a:t>
            </a:r>
            <a:r>
              <a:rPr lang="nl-NL" sz="16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% ouderbijdrage van totaal aantal leerlingen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16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Het </a:t>
            </a:r>
            <a:r>
              <a:rPr lang="nl-NL" sz="16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saldo tekort van EUR </a:t>
            </a:r>
            <a:r>
              <a:rPr lang="nl-NL" sz="16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1700 </a:t>
            </a:r>
            <a:r>
              <a:rPr lang="nl-NL" sz="16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zal uit financiële reserves komen</a:t>
            </a:r>
            <a:endParaRPr lang="nl-NL" sz="4000" u="sng" dirty="0">
              <a:solidFill>
                <a:schemeClr val="bg1"/>
              </a:solidFill>
              <a:cs typeface="Calibri"/>
            </a:endParaRP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283839"/>
            <a:ext cx="720080" cy="490830"/>
          </a:xfrm>
          <a:prstGeom prst="rect">
            <a:avLst/>
          </a:prstGeom>
        </p:spPr>
      </p:pic>
      <p:pic>
        <p:nvPicPr>
          <p:cNvPr id="2" name="Afbeelding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2133402"/>
            <a:ext cx="7488832" cy="3777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7389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fgeronde rechthoek 6"/>
          <p:cNvSpPr/>
          <p:nvPr/>
        </p:nvSpPr>
        <p:spPr>
          <a:xfrm>
            <a:off x="6156176" y="188640"/>
            <a:ext cx="2736304" cy="681229"/>
          </a:xfrm>
          <a:prstGeom prst="roundRect">
            <a:avLst/>
          </a:prstGeom>
          <a:solidFill>
            <a:srgbClr val="FFC8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rgbClr val="306798"/>
                </a:solidFill>
              </a:rPr>
              <a:t>         Ouderraad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5536" y="476672"/>
            <a:ext cx="8496944" cy="440120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sz="4000" b="1" dirty="0">
                <a:solidFill>
                  <a:schemeClr val="bg1">
                    <a:lumMod val="85000"/>
                    <a:lumOff val="15000"/>
                  </a:schemeClr>
                </a:solidFill>
              </a:rPr>
              <a:t>Ouderbijdrage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nl-NL" sz="1600" b="1" dirty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1600" dirty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1600" dirty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De ouderbijdrage is een vrijwillige bijdrage. </a:t>
            </a:r>
            <a:endParaRPr lang="nl-NL" sz="1600" dirty="0" smtClean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1600" dirty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Afgelopen jaar ontving de ouderraad voor ongeveer </a:t>
            </a:r>
            <a:r>
              <a:rPr lang="nl-NL" sz="16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82% </a:t>
            </a:r>
            <a:r>
              <a:rPr lang="nl-NL" sz="16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van alle leerlingen een ouderbijdrage</a:t>
            </a:r>
            <a:r>
              <a:rPr lang="nl-NL" sz="16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1600" dirty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Het totale aantal leerlingen voor schooljaar </a:t>
            </a:r>
            <a:r>
              <a:rPr lang="nl-NL" sz="16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2024/2025 </a:t>
            </a:r>
            <a:r>
              <a:rPr lang="nl-NL" sz="16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is ca </a:t>
            </a:r>
            <a:r>
              <a:rPr lang="nl-NL" sz="16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409 leerlingen.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1600" dirty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De ouderraad zal door afbouwen financiële reserves het budget aanvullen en de ouderbijdrage ‘laag’ houden.</a:t>
            </a:r>
            <a:endParaRPr lang="nl-NL" sz="1600" dirty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1600" dirty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De Ouderbijdrage is vastgesteld op </a:t>
            </a:r>
            <a:r>
              <a:rPr lang="nl-NL" sz="1600" b="1" dirty="0">
                <a:solidFill>
                  <a:schemeClr val="bg1">
                    <a:lumMod val="85000"/>
                    <a:lumOff val="15000"/>
                  </a:schemeClr>
                </a:solidFill>
              </a:rPr>
              <a:t>EUR 50</a:t>
            </a:r>
            <a:r>
              <a:rPr lang="nl-NL" sz="1600" b="1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,=</a:t>
            </a:r>
          </a:p>
          <a:p>
            <a:endParaRPr lang="nl-NL" sz="1600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283839"/>
            <a:ext cx="720080" cy="490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061244"/>
      </p:ext>
    </p:extLst>
  </p:cSld>
  <p:clrMapOvr>
    <a:masterClrMapping/>
  </p:clrMapOvr>
</p:sld>
</file>

<file path=ppt/theme/theme1.xml><?xml version="1.0" encoding="utf-8"?>
<a:theme xmlns:a="http://schemas.openxmlformats.org/drawingml/2006/main" name="Segment">
  <a:themeElements>
    <a:clrScheme name="Segment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egment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egment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E2D07ABCF661C41AF0CBB0C07E9C960" ma:contentTypeVersion="11" ma:contentTypeDescription="Een nieuw document maken." ma:contentTypeScope="" ma:versionID="0b318019709f6dea97267369daa9dd17">
  <xsd:schema xmlns:xsd="http://www.w3.org/2001/XMLSchema" xmlns:xs="http://www.w3.org/2001/XMLSchema" xmlns:p="http://schemas.microsoft.com/office/2006/metadata/properties" xmlns:ns3="1191c511-16a1-404b-880d-95e20e647a77" targetNamespace="http://schemas.microsoft.com/office/2006/metadata/properties" ma:root="true" ma:fieldsID="056918b17cef1ada3a95c4f3c5d40849" ns3:_="">
    <xsd:import namespace="1191c511-16a1-404b-880d-95e20e647a77"/>
    <xsd:element name="properties">
      <xsd:complexType>
        <xsd:sequence>
          <xsd:element name="documentManagement">
            <xsd:complexType>
              <xsd:all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ObjectDetectorVersions" minOccurs="0"/>
                <xsd:element ref="ns3:MediaServiceSystemTags" minOccurs="0"/>
                <xsd:element ref="ns3:_activity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91c511-16a1-404b-880d-95e20e647a77" elementFormDefault="qualified">
    <xsd:import namespace="http://schemas.microsoft.com/office/2006/documentManagement/types"/>
    <xsd:import namespace="http://schemas.microsoft.com/office/infopath/2007/PartnerControls"/>
    <xsd:element name="MediaServiceAutoKeyPoints" ma:index="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6" nillable="true" ma:displayName="MediaServiceSystemTags" ma:hidden="true" ma:internalName="MediaServiceSystemTags" ma:readOnly="true">
      <xsd:simpleType>
        <xsd:restriction base="dms:Note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1191c511-16a1-404b-880d-95e20e647a77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68FE676-C5AF-48C6-AA77-58439C50459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191c511-16a1-404b-880d-95e20e647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AAE203E-4010-40F8-A975-5F5612E198A0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1191c511-16a1-404b-880d-95e20e647a77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579B53B0-A8BC-44E1-B5E6-3FD923847734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757b80c5-5722-463d-9cf2-631665d9415c}" enabled="0" method="" siteId="{757b80c5-5722-463d-9cf2-631665d9415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1548</TotalTime>
  <Words>143</Words>
  <Application>Microsoft Office PowerPoint</Application>
  <PresentationFormat>Diavoorstelling (4:3)</PresentationFormat>
  <Paragraphs>58</Paragraphs>
  <Slides>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3" baseType="lpstr">
      <vt:lpstr>Arial</vt:lpstr>
      <vt:lpstr>Calibri</vt:lpstr>
      <vt:lpstr>Century Gothic</vt:lpstr>
      <vt:lpstr>Wingdings 3</vt:lpstr>
      <vt:lpstr>Segment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Grizli777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ALV  Ouderraad RKBS De Springschans</dc:title>
  <dc:creator>Roland</dc:creator>
  <cp:lastModifiedBy>Microsoft-account</cp:lastModifiedBy>
  <cp:revision>149</cp:revision>
  <cp:lastPrinted>2020-10-18T09:49:13Z</cp:lastPrinted>
  <dcterms:created xsi:type="dcterms:W3CDTF">2015-09-25T20:24:27Z</dcterms:created>
  <dcterms:modified xsi:type="dcterms:W3CDTF">2024-11-04T21:00:01Z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0x0101009E2D07ABCF661C41AF0CBB0C07E9C960</vt:lpwstr>
  </property>
</Properties>
</file>